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2" r:id="rId4"/>
    <p:sldId id="259" r:id="rId5"/>
    <p:sldId id="260" r:id="rId6"/>
    <p:sldId id="263" r:id="rId7"/>
    <p:sldId id="261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6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B43A-C7A4-44D3-879E-6DC5E176F60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CB73-7D6E-4695-BEA9-AAADF1FF7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CB73-7D6E-4695-BEA9-AAADF1FF75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CB73-7D6E-4695-BEA9-AAADF1FF75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0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0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92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3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B3C1-BBC1-40C2-BBC5-5345F2D46E17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vet.ge/wp-content/uploads/2016/03/%E1%83%A1%E1%83%90%E1%83%91%E1%83%90%E1%83%9F%E1%83%9D-%E1%83%96%E1%83%94%E1%83%93%E1%83%90%E1%83%9B%E1%83%AE%E1%83%94%E1%83%93%E1%83%95%E1%83%94%E1%83%9A%E1%83%9D%E1%83%91%E1%83%90-%E1%83%92%E1%83%96%E1%83%90%E1%83%9B%E1%83%99%E1%83%95%E1%83%9A%E1%83%94%E1%83%95%E1%83%9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1936378"/>
            <a:ext cx="9144000" cy="2877671"/>
          </a:xfrm>
        </p:spPr>
        <p:txBody>
          <a:bodyPr>
            <a:normAutofit/>
          </a:bodyPr>
          <a:lstStyle/>
          <a:p>
            <a:r>
              <a:rPr lang="ka-GE" sz="3100" dirty="0" smtClean="0">
                <a:solidFill>
                  <a:srgbClr val="C00000"/>
                </a:solidFill>
              </a:rPr>
              <a:t> პროფესიული </a:t>
            </a:r>
            <a:r>
              <a:rPr sz="3100" dirty="0" smtClean="0">
                <a:solidFill>
                  <a:srgbClr val="C00000"/>
                </a:solidFill>
              </a:rPr>
              <a:t> </a:t>
            </a:r>
            <a:r>
              <a:rPr lang="ka-GE" sz="3100" dirty="0" smtClean="0">
                <a:solidFill>
                  <a:srgbClr val="C00000"/>
                </a:solidFill>
              </a:rPr>
              <a:t>საგანმანათლებლო პროგრამა</a:t>
            </a:r>
            <a:r>
              <a:rPr lang="ka-GE" sz="3100" dirty="0" smtClean="0"/>
              <a:t/>
            </a:r>
            <a:br>
              <a:rPr lang="ka-GE" sz="3100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b="1" dirty="0" smtClean="0">
                <a:solidFill>
                  <a:srgbClr val="C00000"/>
                </a:solidFill>
              </a:rPr>
              <a:t>საბაჟო საქმე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65" y="285097"/>
            <a:ext cx="9144000" cy="611374"/>
          </a:xfrm>
        </p:spPr>
        <p:txBody>
          <a:bodyPr/>
          <a:lstStyle/>
          <a:p>
            <a:r>
              <a:rPr lang="ka-GE" b="1" dirty="0" smtClean="0">
                <a:solidFill>
                  <a:srgbClr val="0070C0"/>
                </a:solidFill>
              </a:rPr>
              <a:t>აკაკი წერეთლის სახელმწიფო უნივერსიტეტი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tsu-460x2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1731" y="896471"/>
            <a:ext cx="3201668" cy="155986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2617884"/>
      </p:ext>
    </p:extLst>
  </p:cSld>
  <p:clrMapOvr>
    <a:masterClrMapping/>
  </p:clrMapOvr>
  <p:transition advTm="4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2707342"/>
            <a:ext cx="10972800" cy="663388"/>
          </a:xfrm>
        </p:spPr>
        <p:txBody>
          <a:bodyPr>
            <a:normAutofit/>
          </a:bodyPr>
          <a:lstStyle/>
          <a:p>
            <a:pPr algn="ctr"/>
            <a:r>
              <a:rPr lang="ka-GE" sz="2400" dirty="0" smtClean="0"/>
              <a:t>თეორიული  მასალის  სანახავად  გადადი  ლინკზე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3397623"/>
            <a:ext cx="10972800" cy="303007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hlinkClick r:id="rId2"/>
              </a:rPr>
              <a:t>http://vet.ge/wp-content/uploads/2016/03/%E1%83%A1%E1%83%90%E1%83%91%E1%83%90%E1%83%9F%E1%83%9D-%E1%83%96%E1%83%94%E1%83%93%E1%83%90%E1%83%9B%E1%83%AE%E1%83%94%E1%83%93%E1%83%95%E1%83%94%E1%83%9A%E1%83%9D%E1%83%91%E1%83%90-%E1%83%92%E1%83%96%E1%83%90%E1%83%9B%E1%83%99%E1%83%95%E1%83%9A%E1%83%94%E1%83%95%E1%83%98.pdf</a:t>
            </a:r>
            <a:endParaRPr lang="ka-GE" sz="2000" dirty="0">
              <a:hlinkClick r:id="rId2"/>
            </a:endParaRPr>
          </a:p>
          <a:p>
            <a:pPr marL="0" indent="0">
              <a:buNone/>
            </a:pPr>
            <a:endParaRPr lang="ka-GE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10972800" cy="6813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ვიდეორგოლის სანახავად  გადადით  ლინკზე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04047"/>
            <a:ext cx="10972800" cy="14702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https://www.youtube.com/watch?v=7sFopZZyBwo&amp;feature=share&amp;fbclid=IwAR3Y-PROjjgPIS9DDFJ5LGA1d9Hl11IuH9Uxfdfk7ub2VA8Uo4P-qGTnEps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73624" y="2599765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75936"/>
      </p:ext>
    </p:extLst>
  </p:cSld>
  <p:clrMapOvr>
    <a:masterClrMapping/>
  </p:clrMapOvr>
  <p:transition advTm="2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5107" y="457200"/>
            <a:ext cx="10408024" cy="1703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 smtClean="0"/>
              <a:t>პროგრამის მიზანია  </a:t>
            </a:r>
            <a:r>
              <a:rPr lang="ka-GE" dirty="0" smtClean="0">
                <a:solidFill>
                  <a:schemeClr val="bg1"/>
                </a:solidFill>
              </a:rPr>
              <a:t>საბაჟო საქმის სპეციალისტის მომზადება, რომელიც შეძლებს განახორციელოს საბაჟო საზღვრის კვეთასთან , საქონლის საბაჟო გაფორმებასთან, საბაჟო ზედამხედველობასთან, საბაჟო კონტროლის განხორციელებასთან, ასევე საბაჟო წარმომადგენლობასთან დაკავშირებული ამოცანები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529" name="Group 289345"/>
          <p:cNvGrpSpPr>
            <a:grpSpLocks/>
          </p:cNvGrpSpPr>
          <p:nvPr/>
        </p:nvGrpSpPr>
        <p:grpSpPr bwMode="auto">
          <a:xfrm>
            <a:off x="1685365" y="2321859"/>
            <a:ext cx="8516470" cy="3899647"/>
            <a:chOff x="0" y="0"/>
            <a:chExt cx="6438761" cy="4006215"/>
          </a:xfrm>
        </p:grpSpPr>
        <p:sp>
          <p:nvSpPr>
            <p:cNvPr id="22030" name="Rectangle 22030"/>
            <p:cNvSpPr>
              <a:spLocks noChangeArrowheads="1"/>
            </p:cNvSpPr>
            <p:nvPr/>
          </p:nvSpPr>
          <p:spPr bwMode="auto">
            <a:xfrm>
              <a:off x="155550" y="311425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1" name="Rectangle 22031"/>
            <p:cNvSpPr>
              <a:spLocks noChangeArrowheads="1"/>
            </p:cNvSpPr>
            <p:nvPr/>
          </p:nvSpPr>
          <p:spPr bwMode="auto">
            <a:xfrm>
              <a:off x="155550" y="508021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2" name="Rectangle 22032"/>
            <p:cNvSpPr>
              <a:spLocks noChangeArrowheads="1"/>
            </p:cNvSpPr>
            <p:nvPr/>
          </p:nvSpPr>
          <p:spPr bwMode="auto">
            <a:xfrm>
              <a:off x="329286" y="704617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3" name="Rectangle 22033"/>
            <p:cNvSpPr>
              <a:spLocks noChangeArrowheads="1"/>
            </p:cNvSpPr>
            <p:nvPr/>
          </p:nvSpPr>
          <p:spPr bwMode="auto">
            <a:xfrm>
              <a:off x="2159254" y="704617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4" name="Shape 22034"/>
            <p:cNvSpPr>
              <a:spLocks/>
            </p:cNvSpPr>
            <p:nvPr/>
          </p:nvSpPr>
          <p:spPr bwMode="auto">
            <a:xfrm>
              <a:off x="0" y="0"/>
              <a:ext cx="6436996" cy="4006215"/>
            </a:xfrm>
            <a:custGeom>
              <a:avLst/>
              <a:gdLst>
                <a:gd name="T0" fmla="*/ 0 w 6436996"/>
                <a:gd name="T1" fmla="*/ 4006215 h 4006215"/>
                <a:gd name="T2" fmla="*/ 6436996 w 6436996"/>
                <a:gd name="T3" fmla="*/ 4006215 h 4006215"/>
                <a:gd name="T4" fmla="*/ 6436996 w 6436996"/>
                <a:gd name="T5" fmla="*/ 0 h 4006215"/>
                <a:gd name="T6" fmla="*/ 0 w 6436996"/>
                <a:gd name="T7" fmla="*/ 0 h 4006215"/>
                <a:gd name="T8" fmla="*/ 0 w 6436996"/>
                <a:gd name="T9" fmla="*/ 4006215 h 4006215"/>
                <a:gd name="T10" fmla="*/ 0 w 6436996"/>
                <a:gd name="T11" fmla="*/ 0 h 4006215"/>
                <a:gd name="T12" fmla="*/ 6436996 w 6436996"/>
                <a:gd name="T13" fmla="*/ 4006215 h 4006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436996" h="4006215">
                  <a:moveTo>
                    <a:pt x="0" y="4006215"/>
                  </a:moveTo>
                  <a:lnTo>
                    <a:pt x="6436996" y="4006215"/>
                  </a:lnTo>
                  <a:lnTo>
                    <a:pt x="6436996" y="0"/>
                  </a:lnTo>
                  <a:lnTo>
                    <a:pt x="0" y="0"/>
                  </a:lnTo>
                  <a:lnTo>
                    <a:pt x="0" y="4006215"/>
                  </a:lnTo>
                  <a:close/>
                </a:path>
              </a:pathLst>
            </a:custGeom>
            <a:noFill/>
            <a:ln w="9525">
              <a:solidFill>
                <a:srgbClr val="008D7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5" name="Shape 22035"/>
            <p:cNvSpPr>
              <a:spLocks/>
            </p:cNvSpPr>
            <p:nvPr/>
          </p:nvSpPr>
          <p:spPr bwMode="auto">
            <a:xfrm>
              <a:off x="30912" y="3419983"/>
              <a:ext cx="138671" cy="138811"/>
            </a:xfrm>
            <a:custGeom>
              <a:avLst/>
              <a:gdLst>
                <a:gd name="T0" fmla="*/ 69329 w 138671"/>
                <a:gd name="T1" fmla="*/ 0 h 138811"/>
                <a:gd name="T2" fmla="*/ 107620 w 138671"/>
                <a:gd name="T3" fmla="*/ 0 h 138811"/>
                <a:gd name="T4" fmla="*/ 138671 w 138671"/>
                <a:gd name="T5" fmla="*/ 31115 h 138811"/>
                <a:gd name="T6" fmla="*/ 138671 w 138671"/>
                <a:gd name="T7" fmla="*/ 69469 h 138811"/>
                <a:gd name="T8" fmla="*/ 138671 w 138671"/>
                <a:gd name="T9" fmla="*/ 107823 h 138811"/>
                <a:gd name="T10" fmla="*/ 107620 w 138671"/>
                <a:gd name="T11" fmla="*/ 138811 h 138811"/>
                <a:gd name="T12" fmla="*/ 69329 w 138671"/>
                <a:gd name="T13" fmla="*/ 138811 h 138811"/>
                <a:gd name="T14" fmla="*/ 31039 w 138671"/>
                <a:gd name="T15" fmla="*/ 138811 h 138811"/>
                <a:gd name="T16" fmla="*/ 0 w 138671"/>
                <a:gd name="T17" fmla="*/ 107823 h 138811"/>
                <a:gd name="T18" fmla="*/ 0 w 138671"/>
                <a:gd name="T19" fmla="*/ 69469 h 138811"/>
                <a:gd name="T20" fmla="*/ 0 w 138671"/>
                <a:gd name="T21" fmla="*/ 31115 h 138811"/>
                <a:gd name="T22" fmla="*/ 31039 w 138671"/>
                <a:gd name="T23" fmla="*/ 0 h 138811"/>
                <a:gd name="T24" fmla="*/ 69329 w 138671"/>
                <a:gd name="T25" fmla="*/ 0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69329" y="0"/>
                  </a:move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ubicBezTo>
                    <a:pt x="31039" y="138811"/>
                    <a:pt x="0" y="107823"/>
                    <a:pt x="0" y="6946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6" name="Shape 22036"/>
            <p:cNvSpPr>
              <a:spLocks/>
            </p:cNvSpPr>
            <p:nvPr/>
          </p:nvSpPr>
          <p:spPr bwMode="auto">
            <a:xfrm>
              <a:off x="30912" y="3419983"/>
              <a:ext cx="138671" cy="138811"/>
            </a:xfrm>
            <a:custGeom>
              <a:avLst/>
              <a:gdLst>
                <a:gd name="T0" fmla="*/ 0 w 138671"/>
                <a:gd name="T1" fmla="*/ 69469 h 138811"/>
                <a:gd name="T2" fmla="*/ 0 w 138671"/>
                <a:gd name="T3" fmla="*/ 31115 h 138811"/>
                <a:gd name="T4" fmla="*/ 31039 w 138671"/>
                <a:gd name="T5" fmla="*/ 0 h 138811"/>
                <a:gd name="T6" fmla="*/ 69329 w 138671"/>
                <a:gd name="T7" fmla="*/ 0 h 138811"/>
                <a:gd name="T8" fmla="*/ 107620 w 138671"/>
                <a:gd name="T9" fmla="*/ 0 h 138811"/>
                <a:gd name="T10" fmla="*/ 138671 w 138671"/>
                <a:gd name="T11" fmla="*/ 31115 h 138811"/>
                <a:gd name="T12" fmla="*/ 138671 w 138671"/>
                <a:gd name="T13" fmla="*/ 69469 h 138811"/>
                <a:gd name="T14" fmla="*/ 138671 w 138671"/>
                <a:gd name="T15" fmla="*/ 107823 h 138811"/>
                <a:gd name="T16" fmla="*/ 107620 w 138671"/>
                <a:gd name="T17" fmla="*/ 138811 h 138811"/>
                <a:gd name="T18" fmla="*/ 69329 w 138671"/>
                <a:gd name="T19" fmla="*/ 138811 h 138811"/>
                <a:gd name="T20" fmla="*/ 31039 w 138671"/>
                <a:gd name="T21" fmla="*/ 138811 h 138811"/>
                <a:gd name="T22" fmla="*/ 0 w 138671"/>
                <a:gd name="T23" fmla="*/ 107823 h 138811"/>
                <a:gd name="T24" fmla="*/ 0 w 138671"/>
                <a:gd name="T25" fmla="*/ 69469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0" y="69469"/>
                  </a:moveTo>
                  <a:cubicBezTo>
                    <a:pt x="0" y="31115"/>
                    <a:pt x="31039" y="0"/>
                    <a:pt x="69329" y="0"/>
                  </a:cubicBez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7" name="Shape 22037"/>
            <p:cNvSpPr>
              <a:spLocks/>
            </p:cNvSpPr>
            <p:nvPr/>
          </p:nvSpPr>
          <p:spPr bwMode="auto">
            <a:xfrm>
              <a:off x="30912" y="3640963"/>
              <a:ext cx="138671" cy="138811"/>
            </a:xfrm>
            <a:custGeom>
              <a:avLst/>
              <a:gdLst>
                <a:gd name="T0" fmla="*/ 69329 w 138671"/>
                <a:gd name="T1" fmla="*/ 0 h 138811"/>
                <a:gd name="T2" fmla="*/ 107620 w 138671"/>
                <a:gd name="T3" fmla="*/ 0 h 138811"/>
                <a:gd name="T4" fmla="*/ 138671 w 138671"/>
                <a:gd name="T5" fmla="*/ 31115 h 138811"/>
                <a:gd name="T6" fmla="*/ 138671 w 138671"/>
                <a:gd name="T7" fmla="*/ 69469 h 138811"/>
                <a:gd name="T8" fmla="*/ 138671 w 138671"/>
                <a:gd name="T9" fmla="*/ 107823 h 138811"/>
                <a:gd name="T10" fmla="*/ 107620 w 138671"/>
                <a:gd name="T11" fmla="*/ 138811 h 138811"/>
                <a:gd name="T12" fmla="*/ 69329 w 138671"/>
                <a:gd name="T13" fmla="*/ 138811 h 138811"/>
                <a:gd name="T14" fmla="*/ 31039 w 138671"/>
                <a:gd name="T15" fmla="*/ 138811 h 138811"/>
                <a:gd name="T16" fmla="*/ 0 w 138671"/>
                <a:gd name="T17" fmla="*/ 107823 h 138811"/>
                <a:gd name="T18" fmla="*/ 0 w 138671"/>
                <a:gd name="T19" fmla="*/ 69469 h 138811"/>
                <a:gd name="T20" fmla="*/ 0 w 138671"/>
                <a:gd name="T21" fmla="*/ 31115 h 138811"/>
                <a:gd name="T22" fmla="*/ 31039 w 138671"/>
                <a:gd name="T23" fmla="*/ 0 h 138811"/>
                <a:gd name="T24" fmla="*/ 69329 w 138671"/>
                <a:gd name="T25" fmla="*/ 0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69329" y="0"/>
                  </a:move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ubicBezTo>
                    <a:pt x="31039" y="138811"/>
                    <a:pt x="0" y="107823"/>
                    <a:pt x="0" y="69469"/>
                  </a:cubicBezTo>
                  <a:close/>
                </a:path>
              </a:pathLst>
            </a:custGeom>
            <a:solidFill>
              <a:srgbClr val="003CB4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8" name="Shape 22038"/>
            <p:cNvSpPr>
              <a:spLocks/>
            </p:cNvSpPr>
            <p:nvPr/>
          </p:nvSpPr>
          <p:spPr bwMode="auto">
            <a:xfrm>
              <a:off x="30912" y="3640963"/>
              <a:ext cx="138671" cy="138811"/>
            </a:xfrm>
            <a:custGeom>
              <a:avLst/>
              <a:gdLst>
                <a:gd name="T0" fmla="*/ 0 w 138671"/>
                <a:gd name="T1" fmla="*/ 69469 h 138811"/>
                <a:gd name="T2" fmla="*/ 0 w 138671"/>
                <a:gd name="T3" fmla="*/ 31115 h 138811"/>
                <a:gd name="T4" fmla="*/ 31039 w 138671"/>
                <a:gd name="T5" fmla="*/ 0 h 138811"/>
                <a:gd name="T6" fmla="*/ 69329 w 138671"/>
                <a:gd name="T7" fmla="*/ 0 h 138811"/>
                <a:gd name="T8" fmla="*/ 107620 w 138671"/>
                <a:gd name="T9" fmla="*/ 0 h 138811"/>
                <a:gd name="T10" fmla="*/ 138671 w 138671"/>
                <a:gd name="T11" fmla="*/ 31115 h 138811"/>
                <a:gd name="T12" fmla="*/ 138671 w 138671"/>
                <a:gd name="T13" fmla="*/ 69469 h 138811"/>
                <a:gd name="T14" fmla="*/ 138671 w 138671"/>
                <a:gd name="T15" fmla="*/ 107823 h 138811"/>
                <a:gd name="T16" fmla="*/ 107620 w 138671"/>
                <a:gd name="T17" fmla="*/ 138811 h 138811"/>
                <a:gd name="T18" fmla="*/ 69329 w 138671"/>
                <a:gd name="T19" fmla="*/ 138811 h 138811"/>
                <a:gd name="T20" fmla="*/ 31039 w 138671"/>
                <a:gd name="T21" fmla="*/ 138811 h 138811"/>
                <a:gd name="T22" fmla="*/ 0 w 138671"/>
                <a:gd name="T23" fmla="*/ 107823 h 138811"/>
                <a:gd name="T24" fmla="*/ 0 w 138671"/>
                <a:gd name="T25" fmla="*/ 69469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0" y="69469"/>
                  </a:moveTo>
                  <a:cubicBezTo>
                    <a:pt x="0" y="31115"/>
                    <a:pt x="31039" y="0"/>
                    <a:pt x="69329" y="0"/>
                  </a:cubicBez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773" name="Shape 339773"/>
            <p:cNvSpPr>
              <a:spLocks/>
            </p:cNvSpPr>
            <p:nvPr/>
          </p:nvSpPr>
          <p:spPr bwMode="auto">
            <a:xfrm>
              <a:off x="169558" y="3362224"/>
              <a:ext cx="2133981" cy="279121"/>
            </a:xfrm>
            <a:custGeom>
              <a:avLst/>
              <a:gdLst>
                <a:gd name="T0" fmla="*/ 0 w 2133981"/>
                <a:gd name="T1" fmla="*/ 0 h 279121"/>
                <a:gd name="T2" fmla="*/ 2133981 w 2133981"/>
                <a:gd name="T3" fmla="*/ 0 h 279121"/>
                <a:gd name="T4" fmla="*/ 2133981 w 2133981"/>
                <a:gd name="T5" fmla="*/ 279121 h 279121"/>
                <a:gd name="T6" fmla="*/ 0 w 2133981"/>
                <a:gd name="T7" fmla="*/ 279121 h 279121"/>
                <a:gd name="T8" fmla="*/ 0 w 2133981"/>
                <a:gd name="T9" fmla="*/ 0 h 279121"/>
                <a:gd name="T10" fmla="*/ 0 w 2133981"/>
                <a:gd name="T11" fmla="*/ 0 h 279121"/>
                <a:gd name="T12" fmla="*/ 2133981 w 2133981"/>
                <a:gd name="T13" fmla="*/ 279121 h 279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33981" h="279121">
                  <a:moveTo>
                    <a:pt x="0" y="0"/>
                  </a:moveTo>
                  <a:lnTo>
                    <a:pt x="2133981" y="0"/>
                  </a:lnTo>
                  <a:lnTo>
                    <a:pt x="2133981" y="279121"/>
                  </a:lnTo>
                  <a:lnTo>
                    <a:pt x="0" y="2791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040" name="Picture 220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28" y="3400552"/>
              <a:ext cx="2125980" cy="201168"/>
            </a:xfrm>
            <a:prstGeom prst="rect">
              <a:avLst/>
            </a:prstGeom>
            <a:noFill/>
          </p:spPr>
        </p:pic>
        <p:sp>
          <p:nvSpPr>
            <p:cNvPr id="22041" name="Rectangle 22041"/>
            <p:cNvSpPr>
              <a:spLocks noChangeArrowheads="1"/>
            </p:cNvSpPr>
            <p:nvPr/>
          </p:nvSpPr>
          <p:spPr bwMode="auto">
            <a:xfrm>
              <a:off x="246990" y="3439719"/>
              <a:ext cx="7159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2" name="Rectangle 22042"/>
            <p:cNvSpPr>
              <a:spLocks noChangeArrowheads="1"/>
            </p:cNvSpPr>
            <p:nvPr/>
          </p:nvSpPr>
          <p:spPr bwMode="auto">
            <a:xfrm>
              <a:off x="301854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3" name="Rectangle 22043"/>
            <p:cNvSpPr>
              <a:spLocks noChangeArrowheads="1"/>
            </p:cNvSpPr>
            <p:nvPr/>
          </p:nvSpPr>
          <p:spPr bwMode="auto">
            <a:xfrm>
              <a:off x="338430" y="3439719"/>
              <a:ext cx="5650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საბაჟო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4" name="Rectangle 22044"/>
            <p:cNvSpPr>
              <a:spLocks noChangeArrowheads="1"/>
            </p:cNvSpPr>
            <p:nvPr/>
          </p:nvSpPr>
          <p:spPr bwMode="auto">
            <a:xfrm>
              <a:off x="759333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5" name="Rectangle 22045"/>
            <p:cNvSpPr>
              <a:spLocks noChangeArrowheads="1"/>
            </p:cNvSpPr>
            <p:nvPr/>
          </p:nvSpPr>
          <p:spPr bwMode="auto">
            <a:xfrm>
              <a:off x="795909" y="3439719"/>
              <a:ext cx="743546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გამშვები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6" name="Rectangle 22046"/>
            <p:cNvSpPr>
              <a:spLocks noChangeArrowheads="1"/>
            </p:cNvSpPr>
            <p:nvPr/>
          </p:nvSpPr>
          <p:spPr bwMode="auto">
            <a:xfrm>
              <a:off x="1354074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7" name="Rectangle 22047"/>
            <p:cNvSpPr>
              <a:spLocks noChangeArrowheads="1"/>
            </p:cNvSpPr>
            <p:nvPr/>
          </p:nvSpPr>
          <p:spPr bwMode="auto">
            <a:xfrm>
              <a:off x="1390650" y="3439719"/>
              <a:ext cx="834600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პუნქტები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8" name="Rectangle 22048"/>
            <p:cNvSpPr>
              <a:spLocks noChangeArrowheads="1"/>
            </p:cNvSpPr>
            <p:nvPr/>
          </p:nvSpPr>
          <p:spPr bwMode="auto">
            <a:xfrm>
              <a:off x="2012696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74" name="Shape 339774"/>
            <p:cNvSpPr>
              <a:spLocks/>
            </p:cNvSpPr>
            <p:nvPr/>
          </p:nvSpPr>
          <p:spPr bwMode="auto">
            <a:xfrm>
              <a:off x="169558" y="3604057"/>
              <a:ext cx="2540508" cy="266522"/>
            </a:xfrm>
            <a:custGeom>
              <a:avLst/>
              <a:gdLst>
                <a:gd name="T0" fmla="*/ 0 w 2540508"/>
                <a:gd name="T1" fmla="*/ 0 h 266522"/>
                <a:gd name="T2" fmla="*/ 2540508 w 2540508"/>
                <a:gd name="T3" fmla="*/ 0 h 266522"/>
                <a:gd name="T4" fmla="*/ 2540508 w 2540508"/>
                <a:gd name="T5" fmla="*/ 266522 h 266522"/>
                <a:gd name="T6" fmla="*/ 0 w 2540508"/>
                <a:gd name="T7" fmla="*/ 266522 h 266522"/>
                <a:gd name="T8" fmla="*/ 0 w 2540508"/>
                <a:gd name="T9" fmla="*/ 0 h 266522"/>
                <a:gd name="T10" fmla="*/ 0 w 2540508"/>
                <a:gd name="T11" fmla="*/ 0 h 266522"/>
                <a:gd name="T12" fmla="*/ 2540508 w 2540508"/>
                <a:gd name="T13" fmla="*/ 266522 h 266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40508" h="266522">
                  <a:moveTo>
                    <a:pt x="0" y="0"/>
                  </a:moveTo>
                  <a:lnTo>
                    <a:pt x="2540508" y="0"/>
                  </a:lnTo>
                  <a:lnTo>
                    <a:pt x="2540508" y="266522"/>
                  </a:lnTo>
                  <a:lnTo>
                    <a:pt x="0" y="26652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050" name="Picture 220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228" y="3642868"/>
              <a:ext cx="2532888" cy="187452"/>
            </a:xfrm>
            <a:prstGeom prst="rect">
              <a:avLst/>
            </a:prstGeom>
            <a:noFill/>
          </p:spPr>
        </p:pic>
        <p:sp>
          <p:nvSpPr>
            <p:cNvPr id="22051" name="Rectangle 22051"/>
            <p:cNvSpPr>
              <a:spLocks noChangeArrowheads="1"/>
            </p:cNvSpPr>
            <p:nvPr/>
          </p:nvSpPr>
          <p:spPr bwMode="auto">
            <a:xfrm>
              <a:off x="246990" y="3682513"/>
              <a:ext cx="71443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2" name="Rectangle 22052"/>
            <p:cNvSpPr>
              <a:spLocks noChangeArrowheads="1"/>
            </p:cNvSpPr>
            <p:nvPr/>
          </p:nvSpPr>
          <p:spPr bwMode="auto">
            <a:xfrm>
              <a:off x="301854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3" name="Rectangle 22053"/>
            <p:cNvSpPr>
              <a:spLocks noChangeArrowheads="1"/>
            </p:cNvSpPr>
            <p:nvPr/>
          </p:nvSpPr>
          <p:spPr bwMode="auto">
            <a:xfrm>
              <a:off x="338430" y="3682513"/>
              <a:ext cx="1035450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გაფორმების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4" name="Rectangle 22054"/>
            <p:cNvSpPr>
              <a:spLocks noChangeArrowheads="1"/>
            </p:cNvSpPr>
            <p:nvPr/>
          </p:nvSpPr>
          <p:spPr bwMode="auto">
            <a:xfrm>
              <a:off x="1116330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5" name="Rectangle 22055"/>
            <p:cNvSpPr>
              <a:spLocks noChangeArrowheads="1"/>
            </p:cNvSpPr>
            <p:nvPr/>
          </p:nvSpPr>
          <p:spPr bwMode="auto">
            <a:xfrm>
              <a:off x="1152906" y="3682513"/>
              <a:ext cx="1180975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ეკონომიკური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6" name="Rectangle 22056"/>
            <p:cNvSpPr>
              <a:spLocks noChangeArrowheads="1"/>
            </p:cNvSpPr>
            <p:nvPr/>
          </p:nvSpPr>
          <p:spPr bwMode="auto">
            <a:xfrm>
              <a:off x="2040128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7" name="Rectangle 22057"/>
            <p:cNvSpPr>
              <a:spLocks noChangeArrowheads="1"/>
            </p:cNvSpPr>
            <p:nvPr/>
          </p:nvSpPr>
          <p:spPr bwMode="auto">
            <a:xfrm>
              <a:off x="2072132" y="3682513"/>
              <a:ext cx="653919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ზონები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8" name="Rectangle 22058"/>
            <p:cNvSpPr>
              <a:spLocks noChangeArrowheads="1"/>
            </p:cNvSpPr>
            <p:nvPr/>
          </p:nvSpPr>
          <p:spPr bwMode="auto">
            <a:xfrm>
              <a:off x="2561590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59" name="Picture 220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9623" y="18796"/>
              <a:ext cx="6049137" cy="37609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80664213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7318" y="394448"/>
            <a:ext cx="6131858" cy="11474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პროგრამაზე დაშვების წინაპირობა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/>
            <a:r>
              <a:rPr lang="ka-GE" b="1" dirty="0" smtClean="0">
                <a:solidFill>
                  <a:srgbClr val="C00000"/>
                </a:solidFill>
              </a:rPr>
              <a:t>- სრული ზოგადი განათლება -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4988" y="1837764"/>
            <a:ext cx="9045388" cy="11564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მისანიჭებელი კვალიფიკაცია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/>
            <a:r>
              <a:rPr lang="ka-GE" b="1" dirty="0" smtClean="0">
                <a:solidFill>
                  <a:srgbClr val="C00000"/>
                </a:solidFill>
              </a:rPr>
              <a:t>- უმაღლესი პროფესიული კვალიფიკაცია საბაჟო საქმეში 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5812" y="6481482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2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1" flipV="1">
            <a:off x="753036" y="376518"/>
            <a:ext cx="1360488" cy="111442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7" name="Picture 2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1" flipV="1">
            <a:off x="448235" y="1846730"/>
            <a:ext cx="1360488" cy="1114425"/>
          </a:xfrm>
          <a:prstGeom prst="rect">
            <a:avLst/>
          </a:prstGeom>
          <a:noFill/>
        </p:spPr>
      </p:pic>
      <p:pic>
        <p:nvPicPr>
          <p:cNvPr id="21509" name="Picture 5" descr="C:\Users\Administrator\Desktop\ფოტოები–სემინარი საგადასახადოში-ქუთაისი 30.03.16\_MG_2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376" y="3263154"/>
            <a:ext cx="5504330" cy="3101788"/>
          </a:xfrm>
          <a:prstGeom prst="rect">
            <a:avLst/>
          </a:prstGeom>
          <a:noFill/>
        </p:spPr>
      </p:pic>
      <p:pic>
        <p:nvPicPr>
          <p:cNvPr id="1026" name="Picture 2" descr="Puede ser una imagen de 6 pers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0" y="3166373"/>
            <a:ext cx="4197655" cy="31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02930"/>
      </p:ext>
    </p:extLst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20481" name="Picture 1" descr="C:\Users\Administrator\Desktop\ფოტოები–სემინარი საგადასახადოში-ქუთაისი 30.03.16\_MG_2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50" y="172803"/>
            <a:ext cx="5864315" cy="3080842"/>
          </a:xfrm>
          <a:prstGeom prst="rect">
            <a:avLst/>
          </a:prstGeom>
          <a:noFill/>
        </p:spPr>
      </p:pic>
      <p:pic>
        <p:nvPicPr>
          <p:cNvPr id="11" name="Picture 5" descr="C:\Users\Administrator\Desktop\საბაჟოს სურათები–20.12.2019\DSC_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08" y="3290048"/>
            <a:ext cx="5811639" cy="336176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5468470" y="3478305"/>
            <a:ext cx="1237130" cy="349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პრაქტიკა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1578" y="215153"/>
            <a:ext cx="1174376" cy="322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თეორია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Puede ser una imagen de 6 personas y personas de 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08" y="3360950"/>
            <a:ext cx="4387815" cy="32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ede ser una imagen de 1 persona, de pie e interior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19" y="236089"/>
            <a:ext cx="4033872" cy="30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94824"/>
      </p:ext>
    </p:extLst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8" y="6427694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Administrator\Desktop\ფოტოები–სემინარი საგადასახადოში-ქუთაისი 30.03.16\IMG_2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" y="161364"/>
            <a:ext cx="5322794" cy="3263153"/>
          </a:xfrm>
          <a:prstGeom prst="rect">
            <a:avLst/>
          </a:prstGeom>
          <a:noFill/>
        </p:spPr>
      </p:pic>
      <p:pic>
        <p:nvPicPr>
          <p:cNvPr id="19459" name="Picture 3" descr="C:\Users\Administrator\Desktop\საბაჟოს სურათები–20.12.2019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365" y="145655"/>
            <a:ext cx="6553199" cy="3234040"/>
          </a:xfrm>
          <a:prstGeom prst="rect">
            <a:avLst/>
          </a:prstGeom>
          <a:noFill/>
        </p:spPr>
      </p:pic>
      <p:pic>
        <p:nvPicPr>
          <p:cNvPr id="19460" name="Picture 4" descr="C:\Users\Administrator\Desktop\საბაჟოს სურათები–20.12.2019\DSC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19" y="3433481"/>
            <a:ext cx="5318582" cy="3424519"/>
          </a:xfrm>
          <a:prstGeom prst="rect">
            <a:avLst/>
          </a:prstGeom>
          <a:noFill/>
        </p:spPr>
      </p:pic>
      <p:pic>
        <p:nvPicPr>
          <p:cNvPr id="19462" name="Picture 6" descr="C:\Users\Administrator\Desktop\საბაჟოს სურათები–20.12.2019\DSC_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330" y="3370728"/>
            <a:ext cx="6544236" cy="297628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 rot="175440">
            <a:off x="1138957" y="3303969"/>
            <a:ext cx="10284559" cy="3119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სწავლების პროცესში ხორციელდება გაცნობითი სახიათის გასვლითი ღონისძიებები ობიექტებზე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55013"/>
      </p:ext>
    </p:extLst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5482" y="251012"/>
            <a:ext cx="3048000" cy="6544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FFC000"/>
                </a:solidFill>
              </a:rPr>
              <a:t>სწავლის  შედეგები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588" y="1228165"/>
            <a:ext cx="11609294" cy="42403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FFC000"/>
                </a:solidFill>
              </a:rPr>
              <a:t>კურსდამთავრებულს  შეუძლია:</a:t>
            </a:r>
          </a:p>
          <a:p>
            <a:endParaRPr lang="ka-GE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განახორციელოს  საბაჟო  ზედამხედველობა</a:t>
            </a: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 გააკონტროლოს  ფიზიკური  პირი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გააკონტროლოს  სატრანსპორტო  საშუალებები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განსაზღვროს  საქონლის  წარმოშობის  ქვეყანა  და  საბაჟო  ღირებულება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განსაზღვროს სასაქონლო  ოპერაცია და გაუკეთოს ადმინისტრირება საბაჟო გადასახდელებს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დეკლარირება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გაფორმება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სასაზღვრო  საკარანტინო  კონტროლი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არასატარიფო  ღონისძიებები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სამართალდარღვევის  საქმის  წარმოება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9528"/>
      </p:ext>
    </p:extLst>
  </p:cSld>
  <p:clrMapOvr>
    <a:masterClrMapping/>
  </p:clrMapOvr>
  <p:transition advTm="12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9623" y="654423"/>
            <a:ext cx="11501363" cy="4921624"/>
          </a:xfrm>
          <a:prstGeom prst="roundRect">
            <a:avLst>
              <a:gd name="adj" fmla="val 1786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საბაჟო  საქმეში  უმაღლესი  კვალიფიკაციის  მფლობელს  შეეძლება  დასაქმდეს:</a:t>
            </a:r>
          </a:p>
          <a:p>
            <a:pPr algn="ctr"/>
            <a:endParaRPr lang="ka-GE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FFC000"/>
                </a:solidFill>
              </a:rPr>
              <a:t> საჯარო სექტორში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  სსიპ - შემოსავლების  სამსახურის  საბაჟო  დეპარტამენტი                                                   </a:t>
            </a:r>
            <a:r>
              <a:rPr lang="ka-GE" dirty="0" smtClean="0"/>
              <a:t>.</a:t>
            </a:r>
          </a:p>
          <a:p>
            <a:pPr algn="ctr">
              <a:buFont typeface="Courier New" pitchFamily="49" charset="0"/>
              <a:buChar char="o"/>
            </a:pPr>
            <a:r>
              <a:rPr lang="ka-GE" dirty="0" smtClean="0"/>
              <a:t> სასაზღვრო  გამშვები  პუნქტის  ან  საბაჟო  გაფორმების  ოფიცრად            .</a:t>
            </a:r>
          </a:p>
          <a:p>
            <a:pPr algn="ctr">
              <a:buFont typeface="Courier New" pitchFamily="49" charset="0"/>
              <a:buChar char="o"/>
            </a:pPr>
            <a:endParaRPr lang="ka-GE" dirty="0" smtClean="0"/>
          </a:p>
          <a:p>
            <a:pPr>
              <a:buFont typeface="Wingdings" pitchFamily="2" charset="2"/>
              <a:buChar char="Ø"/>
            </a:pPr>
            <a:r>
              <a:rPr lang="ka-GE" dirty="0" smtClean="0"/>
              <a:t> </a:t>
            </a:r>
            <a:r>
              <a:rPr lang="ka-GE" b="1" dirty="0" smtClean="0">
                <a:solidFill>
                  <a:srgbClr val="FFC000"/>
                </a:solidFill>
              </a:rPr>
              <a:t>კერძო სექტორში:</a:t>
            </a:r>
          </a:p>
          <a:p>
            <a:pPr algn="ctr">
              <a:buFont typeface="Wingdings" pitchFamily="2" charset="2"/>
              <a:buChar char="q"/>
            </a:pPr>
            <a:r>
              <a:rPr lang="ka-GE" dirty="0" smtClean="0"/>
              <a:t>  </a:t>
            </a:r>
            <a:r>
              <a:rPr lang="ka-GE" b="1" dirty="0" smtClean="0">
                <a:solidFill>
                  <a:srgbClr val="FFFF00"/>
                </a:solidFill>
              </a:rPr>
              <a:t>საბროკერო, საკონსულტაციო, სავაჭრო, სამრეწველო  კომპანიები              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 გადამზიდავი  და ლოგისტიკური კომპანიები                                                    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დიპლომატიური დაწესებულებები  და  არასამთავრობო  ორგანიზაციები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საბაჟო  საწყობები  და  ტერმინალები                                                                                              </a:t>
            </a:r>
            <a:r>
              <a:rPr lang="ka-GE" dirty="0" smtClean="0"/>
              <a:t>.</a:t>
            </a:r>
          </a:p>
          <a:p>
            <a:pPr algn="ctr">
              <a:buFont typeface="Courier New" pitchFamily="49" charset="0"/>
              <a:buChar char="o"/>
            </a:pPr>
            <a:r>
              <a:rPr lang="ka-GE" dirty="0" smtClean="0"/>
              <a:t> საბაჟო ბროკერად, საბაჟო  დეკლარანტად, საბაჟო  გაფორმების  სპეციალისტად</a:t>
            </a:r>
          </a:p>
          <a:p>
            <a:pPr algn="ctr"/>
            <a:endParaRPr lang="ka-GE" dirty="0" smtClean="0"/>
          </a:p>
          <a:p>
            <a:pPr algn="just">
              <a:buFont typeface="Wingdings" pitchFamily="2" charset="2"/>
              <a:buChar char="v"/>
            </a:pPr>
            <a:r>
              <a:rPr lang="ka-GE" dirty="0" smtClean="0"/>
              <a:t>ეს ფუნქციები შესაძლოა შერწყმულ იქნას ლოგისტიკის სპეციალისტის, საბაჟო ტერმინალის მომსახურების განყოფილების  სპეციალისტის  ფუნქციებთან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6615"/>
      </p:ext>
    </p:extLst>
  </p:cSld>
  <p:clrMapOvr>
    <a:masterClrMapping/>
  </p:clrMapOvr>
  <p:transition advTm="12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10871" y="3164541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83223" y="4123766"/>
            <a:ext cx="7386918" cy="17570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საბაჟო საქმე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პრესტიჟული სამუშაო</a:t>
            </a: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ქვეყნის ინტერესების მსახურება</a:t>
            </a: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წარმატებული კარიერის საფუძველი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5812" y="394447"/>
            <a:ext cx="11125200" cy="24832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აკაკი  წერეთლის  სახელმწიფო  უნივერსიტეტი</a:t>
            </a:r>
          </a:p>
          <a:p>
            <a:pPr algn="ctr"/>
            <a:endParaRPr lang="ka-GE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პროგრამის  განხორციელების  სრულყოფილი  მატერიალურ -ტექნიკური  ბაზა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მაღალკვალიფიციური  და  პრაქტიკული  პროფესიული  საქმიანობის გამოცდილების   პერსონალი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ცოდნისა  და  პროფესიული  უნარ-ჩვევების  მიღების  რეალური  შესაძლებლობა</a:t>
            </a:r>
          </a:p>
          <a:p>
            <a:endParaRPr lang="ka-GE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წარმატებული დასაწყისი  წარმატებული  ცხოვრების და მოღვაწეობის   საფუძველია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075936"/>
      </p:ext>
    </p:extLst>
  </p:cSld>
  <p:clrMapOvr>
    <a:masterClrMapping/>
  </p:clrMapOvr>
  <p:transition advTm="12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19836" y="2886636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1" y="3259511"/>
            <a:ext cx="11663082" cy="369331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პროფესიულ პროგრამაზე სწავლის მსურველთა</a:t>
            </a: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 მიმდინარეობს   202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2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წლის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2მაისიდან 22აგვისტოს 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b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</a:b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000" dirty="0" smtClean="0"/>
              <a:t>რეგისტრაციის </a:t>
            </a:r>
            <a:r>
              <a:rPr lang="ka-GE" sz="2000" dirty="0"/>
              <a:t>გავლა შესაძლებელია ვებ- გვერდზე: </a:t>
            </a:r>
            <a:r>
              <a:rPr lang="en-US" sz="2000" b="1" dirty="0"/>
              <a:t>vet.emis.ge</a:t>
            </a:r>
            <a:r>
              <a:rPr lang="ka-GE" sz="2000" dirty="0"/>
              <a:t> </a:t>
            </a:r>
            <a:r>
              <a:rPr lang="en-US" sz="2000" dirty="0"/>
              <a:t> </a:t>
            </a:r>
            <a:endParaRPr lang="ka-GE" sz="2000" dirty="0"/>
          </a:p>
          <a:p>
            <a:r>
              <a:rPr lang="ka-GE" sz="2000" dirty="0"/>
              <a:t>ან </a:t>
            </a:r>
            <a:r>
              <a:rPr lang="ka-GE" sz="2000" b="1" dirty="0"/>
              <a:t>თამარ მეფის ქ. 59 (</a:t>
            </a:r>
            <a:r>
              <a:rPr lang="ka-GE" sz="2000" dirty="0"/>
              <a:t>აწსუ </a:t>
            </a:r>
            <a:r>
              <a:rPr lang="en-US" sz="2000" dirty="0"/>
              <a:t>I </a:t>
            </a:r>
            <a:r>
              <a:rPr lang="ka-GE" sz="2000" dirty="0"/>
              <a:t>კორპუსი, </a:t>
            </a:r>
            <a:r>
              <a:rPr lang="en-US" sz="2000" dirty="0"/>
              <a:t>N -1107)</a:t>
            </a:r>
            <a:br>
              <a:rPr lang="en-US" sz="2000" dirty="0"/>
            </a:br>
            <a:r>
              <a:rPr lang="ka-GE" sz="2000" dirty="0"/>
              <a:t>პროგრამაზე ჩარიცხვა მოხდება </a:t>
            </a:r>
            <a:r>
              <a:rPr lang="ka-GE" sz="2000" b="1" dirty="0"/>
              <a:t>მოტივაციური გასაუბრების </a:t>
            </a:r>
            <a:r>
              <a:rPr lang="ka-GE" sz="2000" dirty="0"/>
              <a:t>საფუძველზე.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dirty="0"/>
              <a:t>დამატებითი კითხვების შემთხვევაში მოგვწერეთ </a:t>
            </a:r>
            <a:r>
              <a:rPr lang="en-US" sz="2000" dirty="0"/>
              <a:t>Facebook </a:t>
            </a:r>
            <a:r>
              <a:rPr lang="ka-GE" sz="2000" dirty="0"/>
              <a:t>გვერდზე- </a:t>
            </a:r>
            <a:r>
              <a:rPr lang="ka-GE" sz="2000" b="1" dirty="0"/>
              <a:t>„აწსუ პროფესიული და უწყვეტი განათლების ცენტრი’’, </a:t>
            </a:r>
            <a:r>
              <a:rPr lang="ka-GE" sz="2000" dirty="0"/>
              <a:t>ან მიმართეთ პროგრამის ხელმძღვანელს . </a:t>
            </a:r>
            <a:r>
              <a:rPr lang="ka-GE" sz="2000" dirty="0" smtClean="0"/>
              <a:t>(ალექსანდრე სვანაძე- 514007414</a:t>
            </a:r>
          </a:p>
          <a:p>
            <a:r>
              <a:rPr lang="ka-GE" sz="2000" dirty="0" smtClean="0"/>
              <a:t>)</a:t>
            </a:r>
            <a:endParaRPr lang="en-US" sz="2000" dirty="0"/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188" y="776288"/>
            <a:ext cx="10488705" cy="156966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პროგრამაზე  პროფესიული  სტუდენტისათვის  სწავლა  უფასოა </a:t>
            </a: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სწავლას  სრულად  აფინანსებს  სახელმწიფო</a:t>
            </a: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5936"/>
      </p:ext>
    </p:extLst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459</TotalTime>
  <Words>345</Words>
  <Application>Microsoft Office PowerPoint</Application>
  <PresentationFormat>Widescreen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Sylfaen</vt:lpstr>
      <vt:lpstr>Times New Roman</vt:lpstr>
      <vt:lpstr>Trebuchet MS</vt:lpstr>
      <vt:lpstr>Wingdings</vt:lpstr>
      <vt:lpstr>Wingdings 2</vt:lpstr>
      <vt:lpstr>Wingdings 3</vt:lpstr>
      <vt:lpstr>Facet</vt:lpstr>
      <vt:lpstr> პროფესიული  საგანმანათლებლო პროგრამა  საბაჟო საქმე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თეორიული  მასალის  სანახავად  გადადი  ლინკზე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Nanuli Kirtadze</cp:lastModifiedBy>
  <cp:revision>63</cp:revision>
  <dcterms:created xsi:type="dcterms:W3CDTF">2020-05-07T15:59:23Z</dcterms:created>
  <dcterms:modified xsi:type="dcterms:W3CDTF">2022-08-15T16:00:29Z</dcterms:modified>
</cp:coreProperties>
</file>